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2"/>
  </p:notesMasterIdLst>
  <p:sldIdLst>
    <p:sldId id="305" r:id="rId2"/>
    <p:sldId id="289" r:id="rId3"/>
    <p:sldId id="286" r:id="rId4"/>
    <p:sldId id="365" r:id="rId5"/>
    <p:sldId id="366" r:id="rId6"/>
    <p:sldId id="290" r:id="rId7"/>
    <p:sldId id="291" r:id="rId8"/>
    <p:sldId id="359" r:id="rId9"/>
    <p:sldId id="362" r:id="rId10"/>
    <p:sldId id="363" r:id="rId11"/>
    <p:sldId id="364" r:id="rId12"/>
    <p:sldId id="307" r:id="rId13"/>
    <p:sldId id="293" r:id="rId14"/>
    <p:sldId id="294" r:id="rId15"/>
    <p:sldId id="300" r:id="rId16"/>
    <p:sldId id="295" r:id="rId17"/>
    <p:sldId id="296" r:id="rId18"/>
    <p:sldId id="287" r:id="rId19"/>
    <p:sldId id="297" r:id="rId20"/>
    <p:sldId id="298" r:id="rId21"/>
    <p:sldId id="310" r:id="rId22"/>
    <p:sldId id="347" r:id="rId23"/>
    <p:sldId id="343" r:id="rId24"/>
    <p:sldId id="344" r:id="rId25"/>
    <p:sldId id="342" r:id="rId26"/>
    <p:sldId id="341" r:id="rId27"/>
    <p:sldId id="340" r:id="rId28"/>
    <p:sldId id="339" r:id="rId29"/>
    <p:sldId id="338" r:id="rId30"/>
    <p:sldId id="337" r:id="rId31"/>
    <p:sldId id="315" r:id="rId32"/>
    <p:sldId id="316" r:id="rId33"/>
    <p:sldId id="336" r:id="rId34"/>
    <p:sldId id="335" r:id="rId35"/>
    <p:sldId id="334" r:id="rId36"/>
    <p:sldId id="332" r:id="rId37"/>
    <p:sldId id="331" r:id="rId38"/>
    <p:sldId id="330" r:id="rId39"/>
    <p:sldId id="329" r:id="rId40"/>
    <p:sldId id="328" r:id="rId41"/>
    <p:sldId id="327" r:id="rId42"/>
    <p:sldId id="326" r:id="rId43"/>
    <p:sldId id="325" r:id="rId44"/>
    <p:sldId id="288" r:id="rId45"/>
    <p:sldId id="318" r:id="rId46"/>
    <p:sldId id="319" r:id="rId47"/>
    <p:sldId id="320" r:id="rId48"/>
    <p:sldId id="321" r:id="rId49"/>
    <p:sldId id="322" r:id="rId50"/>
    <p:sldId id="306" r:id="rId51"/>
  </p:sldIdLst>
  <p:sldSz cx="9144000" cy="6858000" type="screen4x3"/>
  <p:notesSz cx="6858000" cy="9144000"/>
  <p:defaultTextStyle>
    <a:defPPr>
      <a:defRPr lang="nso-Z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8" autoAdjust="0"/>
    <p:restoredTop sz="94434" autoAdjust="0"/>
  </p:normalViewPr>
  <p:slideViewPr>
    <p:cSldViewPr>
      <p:cViewPr varScale="1">
        <p:scale>
          <a:sx n="70" d="100"/>
          <a:sy n="70" d="100"/>
        </p:scale>
        <p:origin x="12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FF7FB-565F-405B-ADFF-05FE40DD32C1}" type="datetimeFigureOut">
              <a:rPr lang="pl-PL" smtClean="0"/>
              <a:t>2021-10-22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F9D1A-B09D-49E8-B8F0-28165A45E29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1897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0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163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88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275407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28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032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352763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65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768076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381872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21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037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1638971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022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87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89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20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7DF2A15-BF88-4305-8124-4CF82BDCCA63}" type="datetimeFigureOut">
              <a:rPr lang="nso-ZA" smtClean="0"/>
              <a:pPr/>
              <a:t>2021/10/22</a:t>
            </a:fld>
            <a:endParaRPr lang="nso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nso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984B79-9993-48FA-B5DF-26CEDAE0F402}" type="slidenum">
              <a:rPr lang="nso-ZA" smtClean="0"/>
              <a:pPr/>
              <a:t>‹#›</a:t>
            </a:fld>
            <a:endParaRPr lang="nso-ZA"/>
          </a:p>
        </p:txBody>
      </p:sp>
    </p:spTree>
    <p:extLst>
      <p:ext uri="{BB962C8B-B14F-4D97-AF65-F5344CB8AC3E}">
        <p14:creationId xmlns:p14="http://schemas.microsoft.com/office/powerpoint/2010/main" val="319961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55576" y="2276872"/>
            <a:ext cx="7560724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ŚRODOWISKOWY DOM SAMOPOMOCY</a:t>
            </a:r>
          </a:p>
          <a:p>
            <a:pPr algn="ctr"/>
            <a:r>
              <a:rPr lang="pl-PL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 ŚRODZIE WIELKOPOLSKIEJ</a:t>
            </a:r>
          </a:p>
          <a:p>
            <a:pPr algn="ctr"/>
            <a:endParaRPr lang="pl-PL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l-PL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nasza historia …</a:t>
            </a:r>
          </a:p>
        </p:txBody>
      </p:sp>
    </p:spTree>
    <p:extLst>
      <p:ext uri="{BB962C8B-B14F-4D97-AF65-F5344CB8AC3E}">
        <p14:creationId xmlns:p14="http://schemas.microsoft.com/office/powerpoint/2010/main" val="929149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Tm="1000">
        <p15:prstTrans prst="curtains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57" y="1916832"/>
            <a:ext cx="7549623" cy="4315850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683568" y="764704"/>
            <a:ext cx="65662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pl-PL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 my… jakiś czas temu ;-)</a:t>
            </a:r>
            <a:endParaRPr lang="pl-PL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04 - Song of the Caged Bird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2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259632" y="1052736"/>
            <a:ext cx="6647974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…a</a:t>
            </a:r>
            <a:r>
              <a:rPr lang="pl-PL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 </a:t>
            </a:r>
            <a:r>
              <a:rPr lang="pl-PL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budynek, </a:t>
            </a:r>
          </a:p>
          <a:p>
            <a:pPr algn="ctr"/>
            <a:r>
              <a:rPr lang="pl-PL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który został </a:t>
            </a:r>
          </a:p>
          <a:p>
            <a:pPr algn="ctr"/>
            <a:r>
              <a:rPr lang="pl-PL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zaadaptowany </a:t>
            </a:r>
          </a:p>
          <a:p>
            <a:pPr algn="ctr"/>
            <a:r>
              <a:rPr lang="pl-PL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 nasz </a:t>
            </a:r>
            <a:r>
              <a:rPr lang="pl-PL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Dom</a:t>
            </a:r>
            <a:endParaRPr lang="pl-PL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509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7344816" cy="550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4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:fad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48680"/>
            <a:ext cx="432048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44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:fad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24744"/>
            <a:ext cx="7560840" cy="468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4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fad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6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24744"/>
            <a:ext cx="7591233" cy="452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8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fade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99592" y="980728"/>
            <a:ext cx="734481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 smtClean="0"/>
              <a:t>Powstał on na bazie obiektu z 1845 roku, którego historia związana jest głównie z edukacją. Swoje siedziby miały tutaj: Katolicka Szkoła Ludowa; od 1920 roku - utworzona </a:t>
            </a:r>
            <a:r>
              <a:rPr lang="pl-PL" sz="2000" dirty="0"/>
              <a:t>przez Wielkopolską Izbę Rolniczą </a:t>
            </a:r>
            <a:r>
              <a:rPr lang="pl-PL" sz="2000" dirty="0" smtClean="0"/>
              <a:t>Szkoła Rolnicza; w latach 1979 – 1991 Zespół Szkół Zawodowych, a od 1991 do 1995 roku Biblioteka Pedagogiczna oraz Poradnia </a:t>
            </a:r>
            <a:r>
              <a:rPr lang="pl-PL" sz="2000" dirty="0" err="1" smtClean="0"/>
              <a:t>Psychologiczno</a:t>
            </a:r>
            <a:r>
              <a:rPr lang="pl-PL" sz="2000" dirty="0" smtClean="0"/>
              <a:t> – Pedagogiczna.</a:t>
            </a:r>
          </a:p>
          <a:p>
            <a:pPr algn="just"/>
            <a:endParaRPr lang="pl-PL" sz="2000" dirty="0"/>
          </a:p>
          <a:p>
            <a:pPr algn="just"/>
            <a:r>
              <a:rPr lang="pl-PL" sz="2000" b="1" dirty="0" smtClean="0"/>
              <a:t>Od 1997 roku, dzięki inicjatywie Dyrektora Wojewódzkiego Zespołu Pomocy Społecznej w Poznaniu - Pani Lidii </a:t>
            </a:r>
            <a:r>
              <a:rPr lang="pl-PL" sz="2000" b="1" dirty="0" err="1" smtClean="0"/>
              <a:t>Wrocińskiej</a:t>
            </a:r>
            <a:r>
              <a:rPr lang="pl-PL" sz="2000" b="1" dirty="0" smtClean="0"/>
              <a:t> – Sławskiej oraz działaniom ówczesnego Dyrektora Ośrodka Pomocy Społecznej – Pani </a:t>
            </a:r>
            <a:r>
              <a:rPr lang="pl-PL" sz="2000" b="1" dirty="0" err="1" smtClean="0"/>
              <a:t>Barnadecie</a:t>
            </a:r>
            <a:r>
              <a:rPr lang="pl-PL" sz="2000" b="1" dirty="0" smtClean="0"/>
              <a:t> Staszak, w budynku tym, niezmiennie i nieprzerwanie, funkcjonuje nasz Środowiskowy Dom Samopomocy.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941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0"/>
    </mc:Choice>
    <mc:Fallback xmlns="">
      <p:transition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71600" y="889844"/>
            <a:ext cx="712879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 smtClean="0"/>
              <a:t>Początkowo działał on w strukturach Ośrodka Pomocy Społecznej w Środzie Wielkopolskiej.</a:t>
            </a:r>
          </a:p>
          <a:p>
            <a:pPr algn="just"/>
            <a:endParaRPr lang="pl-PL" dirty="0"/>
          </a:p>
          <a:p>
            <a:pPr algn="just"/>
            <a:r>
              <a:rPr lang="pl-PL" dirty="0" smtClean="0"/>
              <a:t>Od lipca 2000 roku zadanie prowadzenia Domu przejęte zostało jednak przez powiat i tym samym Środowiskowy Dom Samopomocy, jako Ośrodek Wsparcia, wszedł w struktury Powiatowego Centrum Pomocy Rodzinie</a:t>
            </a:r>
          </a:p>
          <a:p>
            <a:pPr algn="just"/>
            <a:r>
              <a:rPr lang="pl-PL" dirty="0" smtClean="0"/>
              <a:t>w Środzie Wielkopolskiej. </a:t>
            </a:r>
          </a:p>
          <a:p>
            <a:pPr algn="just"/>
            <a:endParaRPr lang="pl-PL" dirty="0"/>
          </a:p>
          <a:p>
            <a:pPr algn="just"/>
            <a:r>
              <a:rPr lang="pl-PL" dirty="0" smtClean="0"/>
              <a:t>Do czerwca 2010 roku, Środowiskowy Dom Samopomocy w </a:t>
            </a:r>
            <a:r>
              <a:rPr lang="pl-PL" dirty="0"/>
              <a:t>Ś</a:t>
            </a:r>
            <a:r>
              <a:rPr lang="pl-PL" dirty="0" smtClean="0"/>
              <a:t>rodzie Wielkopolskiej, </a:t>
            </a:r>
            <a:r>
              <a:rPr lang="pl-PL" dirty="0"/>
              <a:t>jako placówka o zasięgu </a:t>
            </a:r>
            <a:r>
              <a:rPr lang="pl-PL" dirty="0" smtClean="0"/>
              <a:t>ponadlokalnym, umożliwiał </a:t>
            </a:r>
            <a:r>
              <a:rPr lang="pl-PL" dirty="0"/>
              <a:t>skorzystanie </a:t>
            </a:r>
            <a:r>
              <a:rPr lang="pl-PL" dirty="0" smtClean="0"/>
              <a:t>z usług specjalistycznych osobom nie tylko z gminy Środa Wielkopolska, ale również z gmin ościennych, </a:t>
            </a:r>
            <a:r>
              <a:rPr lang="pl-PL" dirty="0"/>
              <a:t>jak i innych województw. Dom </a:t>
            </a:r>
            <a:r>
              <a:rPr lang="pl-PL" dirty="0" smtClean="0"/>
              <a:t>dysponował bowiem zarówno miejscami </a:t>
            </a:r>
            <a:r>
              <a:rPr lang="pl-PL" dirty="0"/>
              <a:t>pobytu dziennego </a:t>
            </a:r>
            <a:r>
              <a:rPr lang="pl-PL" dirty="0" smtClean="0"/>
              <a:t>jak </a:t>
            </a:r>
          </a:p>
          <a:p>
            <a:pPr algn="just"/>
            <a:r>
              <a:rPr lang="pl-PL" dirty="0" smtClean="0"/>
              <a:t>i </a:t>
            </a:r>
            <a:r>
              <a:rPr lang="pl-PL" dirty="0"/>
              <a:t>całodobowego. </a:t>
            </a:r>
            <a:r>
              <a:rPr lang="pl-PL" dirty="0" smtClean="0"/>
              <a:t>Możliwość </a:t>
            </a:r>
            <a:r>
              <a:rPr lang="pl-PL" dirty="0"/>
              <a:t>skorzystania z pobytu </a:t>
            </a:r>
            <a:r>
              <a:rPr lang="pl-PL" dirty="0" smtClean="0"/>
              <a:t>całodobowego w naszym Domu </a:t>
            </a:r>
            <a:r>
              <a:rPr lang="pl-PL" dirty="0"/>
              <a:t>zakończyła się wraz z wejściem w życie </a:t>
            </a:r>
            <a:r>
              <a:rPr lang="pl-P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Rozporządzenia </a:t>
            </a:r>
            <a:r>
              <a:rPr lang="pl-PL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Ministra </a:t>
            </a:r>
            <a:r>
              <a:rPr lang="pl-P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Pracy i Polityki Społecznej </a:t>
            </a:r>
            <a:r>
              <a:rPr lang="pl-PL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 </a:t>
            </a:r>
            <a:r>
              <a:rPr lang="pl-P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dnia 9 grudnia 2010 w sprawie </a:t>
            </a:r>
            <a:r>
              <a:rPr lang="pl-PL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środowiskowych </a:t>
            </a:r>
            <a:r>
              <a:rPr lang="pl-P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domów </a:t>
            </a:r>
            <a:r>
              <a:rPr lang="pl-PL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samopomocy.</a:t>
            </a:r>
            <a:endParaRPr lang="pl-PL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pl-PL" dirty="0" smtClean="0"/>
              <a:t>.</a:t>
            </a:r>
            <a:endParaRPr lang="pl-PL" dirty="0"/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0802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0"/>
    </mc:Choice>
    <mc:Fallback xmlns="">
      <p:transition spd="slow" advTm="4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764704"/>
            <a:ext cx="813690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dirty="0"/>
          </a:p>
          <a:p>
            <a:pPr algn="just"/>
            <a:r>
              <a:rPr lang="pl-PL" sz="2400" b="1" u="sng" dirty="0" smtClean="0"/>
              <a:t>W styczniu 2020 roku</a:t>
            </a:r>
            <a:r>
              <a:rPr lang="pl-PL" sz="2400" b="1" dirty="0" smtClean="0"/>
              <a:t> </a:t>
            </a:r>
            <a:r>
              <a:rPr lang="pl-PL" sz="2400" dirty="0" smtClean="0"/>
              <a:t>Ośrodek Wsparcia - Środowiskowy Dom Samopomocy w Środzie Wielkopolskiej został wyodrębniony ze struktur Powiatowego Centrum Pomocy Rodzinie… </a:t>
            </a:r>
          </a:p>
          <a:p>
            <a:pPr algn="just"/>
            <a:endParaRPr lang="pl-PL" sz="2400" b="1" dirty="0"/>
          </a:p>
          <a:p>
            <a:pPr algn="just"/>
            <a:r>
              <a:rPr lang="pl-PL" sz="2400" b="1" dirty="0" smtClean="0"/>
              <a:t>Tym samym, stał się on odrębną jednostką organizacyjną Powiatu Średzkiego i dziś funkcjonuje pod nazwą: </a:t>
            </a:r>
          </a:p>
          <a:p>
            <a:pPr algn="just"/>
            <a:endParaRPr lang="pl-PL" sz="2400" b="1" dirty="0" smtClean="0"/>
          </a:p>
          <a:p>
            <a:pPr algn="just"/>
            <a:endParaRPr lang="pl-PL" sz="2400" b="1" dirty="0" smtClean="0"/>
          </a:p>
          <a:p>
            <a:pPr algn="ctr"/>
            <a:r>
              <a:rPr lang="pl-PL" sz="2800" b="1" u="sng" dirty="0" smtClean="0"/>
              <a:t>Środ</a:t>
            </a:r>
            <a:r>
              <a:rPr lang="pl-PL" sz="2400" b="1" u="sng" dirty="0" smtClean="0"/>
              <a:t>owiskowy Dom Samopomocy w Środzie Wielkopolskiej</a:t>
            </a:r>
            <a:endParaRPr lang="pl-PL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63072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483768" y="522920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… ale wracając do przeszłości ;-) 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604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74727" y="612625"/>
            <a:ext cx="812253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pl-PL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samym początku,</a:t>
            </a:r>
          </a:p>
          <a:p>
            <a:pPr algn="ctr"/>
            <a:r>
              <a:rPr lang="pl-PL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pl-PL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 było nas wielu…</a:t>
            </a:r>
            <a:endParaRPr lang="pl-PL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899592" y="1844824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z czasem jednak przybywało więcej </a:t>
            </a:r>
          </a:p>
          <a:p>
            <a:pPr algn="ctr"/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więcej… </a:t>
            </a:r>
            <a:endParaRPr lang="pl-PL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87624" y="3501008"/>
            <a:ext cx="66967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tym sposobem</a:t>
            </a:r>
            <a:r>
              <a:rPr lang="pl-PL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algn="ctr"/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DZIŚ z naszych usług skorzystać może </a:t>
            </a:r>
            <a:r>
              <a:rPr lang="pl-PL" sz="36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OSÓB</a:t>
            </a:r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z różnego rodzaju niepełnosprawnościami </a:t>
            </a:r>
            <a:endParaRPr lang="pl-PL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434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5000">
        <p:push dir="u"/>
      </p:transition>
    </mc:Choice>
    <mc:Fallback xmlns="">
      <p:transition spd="slow" advTm="15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7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08886" y="1412776"/>
            <a:ext cx="75274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ciągu tych </a:t>
            </a:r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szystkich </a:t>
            </a:r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</a:t>
            </a:r>
          </a:p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rzeżyliśmy wiele,</a:t>
            </a:r>
            <a:endParaRPr lang="pl-PL" sz="54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440261" y="4077072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łączyły nas:</a:t>
            </a:r>
            <a:endParaRPr lang="pl-PL" sz="5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63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52" y="3770500"/>
            <a:ext cx="3347864" cy="2510898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1357797" y="836712"/>
            <a:ext cx="6373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spotkania społeczności</a:t>
            </a:r>
            <a:endParaRPr lang="pl-PL" sz="5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 descr="F:\zdjecia z kroniki\DSCN7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20166"/>
            <a:ext cx="2520280" cy="1890209"/>
          </a:xfrm>
          <a:prstGeom prst="rect">
            <a:avLst/>
          </a:prstGeom>
          <a:noFill/>
        </p:spPr>
      </p:pic>
      <p:pic>
        <p:nvPicPr>
          <p:cNvPr id="4" name="Picture 2" descr="F:\zdjecia z kroniki\DSCN7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271643"/>
            <a:ext cx="3672408" cy="2754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865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312" y="2060848"/>
            <a:ext cx="3766323" cy="2824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festiwal 2014\DSCN31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018" y="4052665"/>
            <a:ext cx="3024336" cy="2146303"/>
          </a:xfrm>
          <a:prstGeom prst="rect">
            <a:avLst/>
          </a:prstGeom>
          <a:noFill/>
        </p:spPr>
      </p:pic>
      <p:sp>
        <p:nvSpPr>
          <p:cNvPr id="2" name="Prostokąt 1"/>
          <p:cNvSpPr/>
          <p:nvPr/>
        </p:nvSpPr>
        <p:spPr>
          <a:xfrm>
            <a:off x="1187624" y="692696"/>
            <a:ext cx="3184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estiwale…</a:t>
            </a:r>
            <a:endParaRPr lang="pl-PL" sz="5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 descr="D:\festiwal\Festiwal 2011r - Czwartek\DSC_98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479" y="1633997"/>
            <a:ext cx="3530488" cy="2365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6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394636" y="764704"/>
            <a:ext cx="4363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igilie i jasełka </a:t>
            </a:r>
            <a:endParaRPr lang="pl-PL" sz="5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 descr="E:\zdjecia z kroniki\DSCN7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221088"/>
            <a:ext cx="2664296" cy="1998222"/>
          </a:xfrm>
          <a:prstGeom prst="rect">
            <a:avLst/>
          </a:prstGeom>
          <a:noFill/>
        </p:spPr>
      </p:pic>
      <p:pic>
        <p:nvPicPr>
          <p:cNvPr id="5" name="Picture 2" descr="E:\DSCF29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17312"/>
            <a:ext cx="3076280" cy="2307210"/>
          </a:xfrm>
          <a:prstGeom prst="rect">
            <a:avLst/>
          </a:prstGeom>
          <a:noFill/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985" y="2003750"/>
            <a:ext cx="3532513" cy="264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6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93813" y="692696"/>
            <a:ext cx="71845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pl-PL" sz="4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yjazdy i spotkania integracyjne</a:t>
            </a:r>
            <a:endParaRPr lang="pl-PL" sz="4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2" descr="F:\DSCF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3186436" cy="2132856"/>
          </a:xfrm>
          <a:prstGeom prst="rect">
            <a:avLst/>
          </a:prstGeom>
          <a:noFill/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132687"/>
            <a:ext cx="3942356" cy="2956767"/>
          </a:xfrm>
          <a:prstGeom prst="rect">
            <a:avLst/>
          </a:prstGeom>
        </p:spPr>
      </p:pic>
      <p:pic>
        <p:nvPicPr>
          <p:cNvPr id="6" name="Picture 4" descr="F:\DSCN42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4538" y="4005064"/>
            <a:ext cx="2994456" cy="2245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643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2880320" cy="216024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344813" y="692696"/>
            <a:ext cx="62035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pikn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iki, ogniska i grille</a:t>
            </a:r>
            <a:endParaRPr lang="pl-PL" sz="5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3" descr="E:\Nowy folder\DSCF37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916832"/>
            <a:ext cx="2915816" cy="2186862"/>
          </a:xfrm>
          <a:prstGeom prst="rect">
            <a:avLst/>
          </a:prstGeom>
          <a:noFill/>
        </p:spPr>
      </p:pic>
      <p:pic>
        <p:nvPicPr>
          <p:cNvPr id="6" name="Picture 5" descr="D:\Piknik nad jeziorem 18.06.2009\DSCF71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4089846"/>
            <a:ext cx="2972549" cy="2229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347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346642" y="620688"/>
            <a:ext cx="4470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pl-PL" sz="5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 i rekrea</a:t>
            </a:r>
            <a:r>
              <a:rPr lang="pl-P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cja</a:t>
            </a:r>
            <a:endParaRPr lang="pl-PL" sz="5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 descr="D:\zdjęcia\DSCN5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595865"/>
            <a:ext cx="2537589" cy="3383452"/>
          </a:xfrm>
          <a:prstGeom prst="rect">
            <a:avLst/>
          </a:prstGeom>
          <a:noFill/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8" y="1502555"/>
            <a:ext cx="2887599" cy="2165699"/>
          </a:xfrm>
          <a:prstGeom prst="rect">
            <a:avLst/>
          </a:prstGeom>
        </p:spPr>
      </p:pic>
      <p:pic>
        <p:nvPicPr>
          <p:cNvPr id="3" name="Picture 4" descr="D:\zdjęcia\DSCN53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6537" y="3773432"/>
            <a:ext cx="1800200" cy="2400267"/>
          </a:xfrm>
          <a:prstGeom prst="rect">
            <a:avLst/>
          </a:prstGeom>
          <a:noFill/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69" y="3068960"/>
            <a:ext cx="1872813" cy="251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5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1000"/>
    </mc:Choice>
    <mc:Fallback xmlns="">
      <p:transition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20192" y="2060848"/>
            <a:ext cx="6421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pl-PL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przede wszystkim</a:t>
            </a:r>
          </a:p>
        </p:txBody>
      </p:sp>
      <p:sp>
        <p:nvSpPr>
          <p:cNvPr id="3" name="Prostokąt 2"/>
          <p:cNvSpPr/>
          <p:nvPr/>
        </p:nvSpPr>
        <p:spPr>
          <a:xfrm>
            <a:off x="1320192" y="3573016"/>
            <a:ext cx="6421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WSPÓLNE ZAJĘCIA</a:t>
            </a:r>
          </a:p>
        </p:txBody>
      </p:sp>
    </p:spTree>
    <p:extLst>
      <p:ext uri="{BB962C8B-B14F-4D97-AF65-F5344CB8AC3E}">
        <p14:creationId xmlns:p14="http://schemas.microsoft.com/office/powerpoint/2010/main" val="38513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80934" y="1628800"/>
            <a:ext cx="784727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p</a:t>
            </a:r>
            <a:r>
              <a:rPr lang="pl-PL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oczątkowo skupiały się one głównie</a:t>
            </a:r>
          </a:p>
          <a:p>
            <a:pPr algn="ctr"/>
            <a:r>
              <a:rPr lang="pl-PL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na rozmaitych formach terapii zajęciowej </a:t>
            </a:r>
          </a:p>
          <a:p>
            <a:pPr algn="ctr"/>
            <a:r>
              <a:rPr lang="pl-PL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raz wzmacnianiu umiejętności </a:t>
            </a:r>
          </a:p>
          <a:p>
            <a:pPr algn="ctr"/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 zakresie czynności życia codziennego …</a:t>
            </a:r>
            <a:endParaRPr lang="pl-PL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520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40768"/>
            <a:ext cx="5925739" cy="430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8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7" y="970839"/>
            <a:ext cx="4028760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Nowy folder\z apar. do 7 stycznia 2009 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7675" y="1200519"/>
            <a:ext cx="6320129" cy="474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492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87" y="730712"/>
            <a:ext cx="3958752" cy="527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4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08720"/>
            <a:ext cx="6463732" cy="48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6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071" y="948337"/>
            <a:ext cx="6759447" cy="50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02" y="912401"/>
            <a:ext cx="6729397" cy="504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6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60" y="926677"/>
            <a:ext cx="6762016" cy="50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8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720"/>
            <a:ext cx="6991723" cy="524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4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27748" y="980728"/>
            <a:ext cx="7368684" cy="44627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z</a:t>
            </a:r>
            <a:r>
              <a:rPr lang="pl-PL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biegiem lat i wdrażanych zmian</a:t>
            </a:r>
          </a:p>
          <a:p>
            <a:pPr algn="ctr"/>
            <a:r>
              <a:rPr lang="pl-PL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jednak aktywizacja zawodowa</a:t>
            </a:r>
          </a:p>
          <a:p>
            <a:pPr algn="ctr"/>
            <a:r>
              <a:rPr lang="pl-P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pl-PL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raz coraz większa integracja</a:t>
            </a:r>
          </a:p>
          <a:p>
            <a:pPr algn="ctr"/>
            <a:r>
              <a:rPr lang="pl-P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</a:t>
            </a:r>
            <a:r>
              <a:rPr lang="pl-PL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środowiskiem lokalnym </a:t>
            </a:r>
          </a:p>
          <a:p>
            <a:pPr algn="ctr"/>
            <a:r>
              <a:rPr lang="pl-PL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stawały się głównym kierunkiem </a:t>
            </a:r>
          </a:p>
          <a:p>
            <a:pPr algn="ctr"/>
            <a:r>
              <a:rPr lang="pl-PL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naszych działań …</a:t>
            </a:r>
          </a:p>
          <a:p>
            <a:pPr algn="ctr"/>
            <a:endParaRPr lang="pl-P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54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000">
        <p:split orient="vert"/>
      </p:transition>
    </mc:Choice>
    <mc:Fallback xmlns="">
      <p:transition spd="slow" advTm="1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03" y="852890"/>
            <a:ext cx="6901367" cy="517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3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586" y="921707"/>
            <a:ext cx="3910033" cy="521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806" y="887547"/>
            <a:ext cx="3927117" cy="52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40" y="812355"/>
            <a:ext cx="6699498" cy="502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4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08720"/>
            <a:ext cx="6490770" cy="48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1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19" y="1354687"/>
            <a:ext cx="5579035" cy="418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3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2315" y="1535529"/>
            <a:ext cx="5076434" cy="380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0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Nowy folder\DSC0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5803" y="732786"/>
            <a:ext cx="4051133" cy="54015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640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08720"/>
            <a:ext cx="7020272" cy="526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9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16" y="852566"/>
            <a:ext cx="6941368" cy="520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:\Nowy folder\DSC000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9441" y="840239"/>
            <a:ext cx="3816424" cy="50885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936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3" y="774446"/>
            <a:ext cx="6967843" cy="52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0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17948" y="836712"/>
            <a:ext cx="8523680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Wprowadzane na przestrzeni lat zmiany, wynikały głównie </a:t>
            </a:r>
          </a:p>
          <a:p>
            <a:pPr algn="ctr"/>
            <a:r>
              <a:rPr lang="pl-PL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 </a:t>
            </a:r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Rozporządzenia Ministra Pracy i Polityki Społecznej </a:t>
            </a:r>
          </a:p>
          <a:p>
            <a:pPr algn="ctr"/>
            <a:r>
              <a:rPr lang="pl-PL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</a:t>
            </a:r>
            <a:r>
              <a:rPr lang="pl-PL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dnia 9 grudnia 2010 </a:t>
            </a:r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 sprawie </a:t>
            </a:r>
          </a:p>
          <a:p>
            <a:pPr algn="ctr"/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środowiskowych domów samopomocy</a:t>
            </a:r>
          </a:p>
          <a:p>
            <a:pPr algn="ctr"/>
            <a:endParaRPr lang="pl-PL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2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ale nie tylko…</a:t>
            </a:r>
          </a:p>
          <a:p>
            <a:pPr algn="ctr"/>
            <a:endParaRPr lang="pl-PL" sz="2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również konieczność dostosowywania zakresu świadczonych</a:t>
            </a:r>
          </a:p>
          <a:p>
            <a:pPr algn="ctr"/>
            <a:r>
              <a:rPr lang="pl-PL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przez nas usług do wymogów zmieniającego się świata</a:t>
            </a:r>
          </a:p>
          <a:p>
            <a:pPr algn="ctr"/>
            <a:r>
              <a:rPr lang="pl-PL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oraz</a:t>
            </a:r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inne niż dotychczas oczekiwania naszych podopiecznych, </a:t>
            </a:r>
          </a:p>
          <a:p>
            <a:pPr algn="ctr"/>
            <a:r>
              <a:rPr lang="pl-PL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stawały się motorem do zmiany kierunku części naszych oddziaływań </a:t>
            </a:r>
          </a:p>
        </p:txBody>
      </p:sp>
    </p:spTree>
    <p:extLst>
      <p:ext uri="{BB962C8B-B14F-4D97-AF65-F5344CB8AC3E}">
        <p14:creationId xmlns:p14="http://schemas.microsoft.com/office/powerpoint/2010/main" val="408825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0">
        <p14:reveal/>
      </p:transition>
    </mc:Choice>
    <mc:Fallback xmlns="">
      <p:transition spd="slow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611560" y="980728"/>
            <a:ext cx="78488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800" b="1" u="sng" dirty="0" smtClean="0"/>
              <a:t>Nasz cel</a:t>
            </a:r>
            <a:r>
              <a:rPr lang="pl-PL" sz="2800" dirty="0" smtClean="0"/>
              <a:t>, jaki realizowaliśmy na przestrzeni tych lat wciąż jednak pozostawał niezmienny.</a:t>
            </a:r>
          </a:p>
          <a:p>
            <a:endParaRPr lang="pl-PL" sz="2800" dirty="0"/>
          </a:p>
          <a:p>
            <a:pPr algn="just"/>
            <a:r>
              <a:rPr lang="pl-PL" sz="2800" dirty="0" smtClean="0"/>
              <a:t>Dzięki temu, kilkorgu z naszych Uczestników udało się znaleźć zatrudnienie…</a:t>
            </a:r>
          </a:p>
          <a:p>
            <a:pPr algn="just"/>
            <a:endParaRPr lang="pl-PL" sz="2800" dirty="0"/>
          </a:p>
          <a:p>
            <a:pPr algn="just"/>
            <a:r>
              <a:rPr lang="pl-PL" sz="2800" dirty="0" smtClean="0"/>
              <a:t>Pozostali natomiast, z roku na rok, coraz lepiej radzą sobie zarówno w zakresie umiejętności samoobsługowych, społecznych, jak również w kontaktach z innymi: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509103896"/>
      </p:ext>
    </p:extLst>
  </p:cSld>
  <p:clrMapOvr>
    <a:masterClrMapping/>
  </p:clrMapOvr>
  <p:transition spd="slow" advTm="2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Nowy folder\DSCN6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284984"/>
            <a:ext cx="4011078" cy="3008309"/>
          </a:xfrm>
          <a:prstGeom prst="rect">
            <a:avLst/>
          </a:prstGeom>
          <a:noFill/>
        </p:spPr>
      </p:pic>
      <p:pic>
        <p:nvPicPr>
          <p:cNvPr id="3" name="Picture 3" descr="D:\10.10.2012\DSCN11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9940" y="548680"/>
            <a:ext cx="3520770" cy="2640577"/>
          </a:xfrm>
          <a:prstGeom prst="rect">
            <a:avLst/>
          </a:prstGeom>
          <a:noFill/>
        </p:spPr>
      </p:pic>
      <p:pic>
        <p:nvPicPr>
          <p:cNvPr id="2" name="Picture 2" descr="D:\10.10.2012\DSCN1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5" y="692696"/>
            <a:ext cx="3024336" cy="22682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940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2000">
        <p:split orient="vert"/>
      </p:transition>
    </mc:Choice>
    <mc:Fallback xmlns="">
      <p:transition spd="slow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DSCF1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764704"/>
            <a:ext cx="3312368" cy="2484276"/>
          </a:xfrm>
          <a:prstGeom prst="rect">
            <a:avLst/>
          </a:prstGeom>
          <a:noFill/>
        </p:spPr>
      </p:pic>
      <p:pic>
        <p:nvPicPr>
          <p:cNvPr id="3" name="Picture 3" descr="E:\Nowy folder\DSCN60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383789"/>
            <a:ext cx="3460236" cy="2595177"/>
          </a:xfrm>
          <a:prstGeom prst="rect">
            <a:avLst/>
          </a:prstGeom>
          <a:noFill/>
        </p:spPr>
      </p:pic>
      <p:pic>
        <p:nvPicPr>
          <p:cNvPr id="2" name="Picture 4" descr="D:\10.10.2012\DSCN1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844824"/>
            <a:ext cx="3264364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52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2000">
        <p:split orient="vert"/>
      </p:transition>
    </mc:Choice>
    <mc:Fallback xmlns="">
      <p:transition spd="slow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694115"/>
            <a:ext cx="3011827" cy="225887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8760"/>
            <a:ext cx="3456384" cy="259228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81" y="3429000"/>
            <a:ext cx="3779912" cy="28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2000">
        <p:split orient="vert"/>
      </p:transition>
    </mc:Choice>
    <mc:Fallback xmlns="">
      <p:transition spd="slow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9592" y="692696"/>
            <a:ext cx="7272808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l-PL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l-PL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to by było na tyle ...</a:t>
            </a:r>
          </a:p>
          <a:p>
            <a:pPr algn="ctr"/>
            <a:endParaRPr lang="pl-PL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l-P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363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14:reveal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043608" y="2780928"/>
            <a:ext cx="700223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8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DZIĘKUJEMY</a:t>
            </a:r>
            <a:endParaRPr lang="pl-PL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355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1963</TotalTime>
  <Words>554</Words>
  <Application>Microsoft Office PowerPoint</Application>
  <PresentationFormat>Pokaz na ekranie (4:3)</PresentationFormat>
  <Paragraphs>81</Paragraphs>
  <Slides>50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50</vt:i4>
      </vt:variant>
    </vt:vector>
  </HeadingPairs>
  <TitlesOfParts>
    <vt:vector size="54" baseType="lpstr">
      <vt:lpstr>Arial</vt:lpstr>
      <vt:lpstr>Calibri</vt:lpstr>
      <vt:lpstr>Garamond</vt:lpstr>
      <vt:lpstr>Organiczny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OŚRODEK WSPARCIA ŚRODOWISKOWY DOM SAMOPOMOCY W ŚRODZIE WIELKOPOLSKIEJ</dc:title>
  <dc:creator>Asia Frackowiak</dc:creator>
  <cp:lastModifiedBy>JK</cp:lastModifiedBy>
  <cp:revision>205</cp:revision>
  <dcterms:created xsi:type="dcterms:W3CDTF">2017-10-05T08:16:22Z</dcterms:created>
  <dcterms:modified xsi:type="dcterms:W3CDTF">2021-10-22T07:36:38Z</dcterms:modified>
</cp:coreProperties>
</file>